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4"/>
    <p:restoredTop sz="86370"/>
  </p:normalViewPr>
  <p:slideViewPr>
    <p:cSldViewPr snapToGrid="0" snapToObjects="1">
      <p:cViewPr varScale="1">
        <p:scale>
          <a:sx n="55" d="100"/>
          <a:sy n="55" d="100"/>
        </p:scale>
        <p:origin x="22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77D9D-AD57-7F42-9FB0-7D2750FE0D3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0E12-B110-FE4B-9B6B-6C6757986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B0E12-B110-FE4B-9B6B-6C6757986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17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B22-34C5-B348-BD15-33BE7E38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49" y="2637812"/>
            <a:ext cx="7599021" cy="2412250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A5056-6284-B94B-B336-3A99EDEA6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2549" y="5198132"/>
            <a:ext cx="7599021" cy="10336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91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52195E-297A-CB0E-175C-9CFD7A4E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96" y="1645920"/>
            <a:ext cx="6503808" cy="241225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90B208-DC68-62C3-3CD1-E2CA793D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865" y="4206240"/>
            <a:ext cx="6664271" cy="10336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8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2AD39B2-BB1F-F10A-D6F9-41244B3B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273686"/>
            <a:ext cx="11212590" cy="75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4EF338-36E9-71D8-1DE0-93A66A2028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0945" y="1281820"/>
            <a:ext cx="115962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2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2AD39B2-BB1F-F10A-D6F9-41244B3B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273686"/>
            <a:ext cx="11212590" cy="75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4EF338-36E9-71D8-1DE0-93A66A2028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0945" y="1281820"/>
            <a:ext cx="5693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3C44C1-F02B-1EF0-18C6-FE51CDA30E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53265" y="1281820"/>
            <a:ext cx="5693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8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2AD39B2-BB1F-F10A-D6F9-41244B3B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273686"/>
            <a:ext cx="11578350" cy="75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4EF338-36E9-71D8-1DE0-93A66A2028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1015" y="1281820"/>
            <a:ext cx="116761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2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2AD39B2-BB1F-F10A-D6F9-41244B3B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273686"/>
            <a:ext cx="11592418" cy="75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4EF338-36E9-71D8-1DE0-93A66A2028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0945" y="1281820"/>
            <a:ext cx="5693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3C44C1-F02B-1EF0-18C6-FE51CDA30E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53265" y="1281820"/>
            <a:ext cx="5693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78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67358-F046-044C-B9D1-F0C6A298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273686"/>
            <a:ext cx="11554691" cy="118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8" r:id="rId3"/>
    <p:sldLayoutId id="2147483659" r:id="rId4"/>
    <p:sldLayoutId id="2147483652" r:id="rId5"/>
    <p:sldLayoutId id="2147483660" r:id="rId6"/>
    <p:sldLayoutId id="2147483661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3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18DD-CD56-A9EA-EBE2-6E83448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94" y="1979812"/>
            <a:ext cx="7599021" cy="1316002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Expanding Opportunity: HFA Strategies for Rural Housing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75B76-8234-C265-4562-CF1756263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122" y="3411188"/>
            <a:ext cx="7599021" cy="1033670"/>
          </a:xfrm>
        </p:spPr>
        <p:txBody>
          <a:bodyPr/>
          <a:lstStyle/>
          <a:p>
            <a:pPr algn="l"/>
            <a:r>
              <a:rPr lang="en-US" sz="2000" b="1" dirty="0"/>
              <a:t>Moderator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Bill Brewer, Executive Director, Nevada Rural Housing</a:t>
            </a:r>
          </a:p>
          <a:p>
            <a:pPr algn="l"/>
            <a:r>
              <a:rPr lang="en-US" sz="2000" b="1" dirty="0"/>
              <a:t>Panelists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Mark Kudlowitz, Senior Policy Director, Local Initiatives Support Corporation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Robbye Meyer, President, Rural Rental Housing Association of Texas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Erin Persons, Director, Affordable Lending, Freddie Mac</a:t>
            </a:r>
          </a:p>
        </p:txBody>
      </p:sp>
    </p:spTree>
    <p:extLst>
      <p:ext uri="{BB962C8B-B14F-4D97-AF65-F5344CB8AC3E}">
        <p14:creationId xmlns:p14="http://schemas.microsoft.com/office/powerpoint/2010/main" val="71193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6CA9-B525-2643-1068-04AF1A9A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Rural Housing Service Reform Act (S. 1260/ HR 4957)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1D033-DBAC-3D60-D522-5B3AF6DB84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Bipartisan bill being considered by Congress in their comprehensive housing supply legislation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Streamlines USDA Rural Housing Service single family and multifamily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multifamily, improves USDA’s preservation authorities:</a:t>
            </a:r>
          </a:p>
          <a:p>
            <a:pPr marL="1143000" lvl="1" indent="-457200"/>
            <a:r>
              <a:rPr lang="en-US" dirty="0"/>
              <a:t>Allows standalone USDA Section 521 project-based rental assistance and aligns it with HUD</a:t>
            </a:r>
          </a:p>
          <a:p>
            <a:pPr marL="1600200" lvl="2" indent="-457200"/>
            <a:r>
              <a:rPr lang="en-US" dirty="0"/>
              <a:t>Higher rents can help with recapitalization</a:t>
            </a:r>
          </a:p>
          <a:p>
            <a:pPr marL="1143000" lvl="1" indent="-457200"/>
            <a:r>
              <a:rPr lang="en-US" dirty="0"/>
              <a:t>Simplifies transfers to nonprofit organizations</a:t>
            </a:r>
          </a:p>
          <a:p>
            <a:pPr marL="1143000" lvl="1" indent="-457200"/>
            <a:r>
              <a:rPr lang="en-US" dirty="0"/>
              <a:t>Improves USDA’s voucher program</a:t>
            </a:r>
          </a:p>
          <a:p>
            <a:pPr marL="1143000" lvl="1" indent="-457200"/>
            <a:r>
              <a:rPr lang="en-US" dirty="0"/>
              <a:t>Authorizes Multifamily Preservation and Revitalization Program</a:t>
            </a:r>
          </a:p>
          <a:p>
            <a:pPr marL="1600200" lvl="2" indent="-457200"/>
            <a:endParaRPr lang="en-US" dirty="0"/>
          </a:p>
          <a:p>
            <a:pPr marL="2057400" lvl="3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1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E919C-C88A-4BCF-5102-5E74F3404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B0A0-E256-C961-1F83-14EE0CEF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Rural Housing Service Reform Act (S. 1260/ HR 4957)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482B-E499-06A0-3A68-817447E116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bill authorizes the following single-family activities:</a:t>
            </a:r>
          </a:p>
          <a:p>
            <a:pPr marL="1143000" lvl="1" indent="-457200"/>
            <a:r>
              <a:rPr lang="en-US" dirty="0"/>
              <a:t>Increase the Section 504 Home Repair loan limits</a:t>
            </a:r>
          </a:p>
          <a:p>
            <a:pPr marL="1143000" lvl="1" indent="-457200"/>
            <a:r>
              <a:rPr lang="en-US" dirty="0"/>
              <a:t>Authorizes the Native CDFI Section 502 Direct Relending Program</a:t>
            </a:r>
          </a:p>
          <a:p>
            <a:pPr lvl="1" indent="0">
              <a:buNone/>
            </a:pPr>
            <a:endParaRPr lang="en-US" dirty="0"/>
          </a:p>
          <a:p>
            <a:pPr marL="457200" lvl="1" indent="-457200">
              <a:spcBef>
                <a:spcPts val="1000"/>
              </a:spcBef>
              <a:buClr>
                <a:schemeClr val="accent1"/>
              </a:buClr>
            </a:pPr>
            <a:r>
              <a:rPr lang="en-US" sz="2800" dirty="0"/>
              <a:t>Importantly, it also authorizes investments in USDA Rural Housing Services so they can effectively manage increased preservation transactions</a:t>
            </a:r>
          </a:p>
          <a:p>
            <a:pPr marL="1600200" lvl="2" indent="-457200"/>
            <a:endParaRPr lang="en-US" dirty="0"/>
          </a:p>
          <a:p>
            <a:pPr marL="2057400" lvl="3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9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59FCB-06B2-BF5C-C771-8B55162E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B323-59D0-2E3D-8D52-9C97E167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94" y="1979812"/>
            <a:ext cx="7599021" cy="1316002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Expanding Opportunity: HFA Strategies for Rural Housing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8BED0-71E0-3A09-5ED3-2D7B6CAF7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122" y="3411188"/>
            <a:ext cx="7599021" cy="1033670"/>
          </a:xfrm>
        </p:spPr>
        <p:txBody>
          <a:bodyPr/>
          <a:lstStyle/>
          <a:p>
            <a:pPr algn="l"/>
            <a:r>
              <a:rPr lang="en-US" sz="2000" b="1" dirty="0"/>
              <a:t>Moderator</a:t>
            </a:r>
          </a:p>
          <a:p>
            <a:pPr algn="l"/>
            <a:r>
              <a:rPr lang="en-US" sz="2000" dirty="0"/>
              <a:t>• Bill Brewer, Executive Director, Nevada Rural Housing</a:t>
            </a:r>
          </a:p>
          <a:p>
            <a:pPr algn="l"/>
            <a:r>
              <a:rPr lang="en-US" sz="2000" b="1" dirty="0"/>
              <a:t>Panelists</a:t>
            </a:r>
          </a:p>
          <a:p>
            <a:pPr algn="l"/>
            <a:r>
              <a:rPr lang="en-US" sz="2000" dirty="0"/>
              <a:t>• Mark Kudlowitz, Senior Policy Director, Local Initiatives Support Corporation </a:t>
            </a:r>
          </a:p>
          <a:p>
            <a:pPr algn="l"/>
            <a:r>
              <a:rPr lang="en-US" sz="2000" dirty="0"/>
              <a:t>• Robbye Meyer, President, Rural Rental Housing Association of Texas</a:t>
            </a:r>
          </a:p>
          <a:p>
            <a:pPr algn="l"/>
            <a:r>
              <a:rPr lang="en-US" sz="2000" dirty="0"/>
              <a:t>• Erin Persons, Director, Affordable Lending, Freddie Mac</a:t>
            </a:r>
          </a:p>
        </p:txBody>
      </p:sp>
    </p:spTree>
    <p:extLst>
      <p:ext uri="{BB962C8B-B14F-4D97-AF65-F5344CB8AC3E}">
        <p14:creationId xmlns:p14="http://schemas.microsoft.com/office/powerpoint/2010/main" val="9142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5">
      <a:dk1>
        <a:srgbClr val="381534"/>
      </a:dk1>
      <a:lt1>
        <a:srgbClr val="FFFFFF"/>
      </a:lt1>
      <a:dk2>
        <a:srgbClr val="381534"/>
      </a:dk2>
      <a:lt2>
        <a:srgbClr val="E7E6E6"/>
      </a:lt2>
      <a:accent1>
        <a:srgbClr val="1FB9B6"/>
      </a:accent1>
      <a:accent2>
        <a:srgbClr val="381534"/>
      </a:accent2>
      <a:accent3>
        <a:srgbClr val="EA7624"/>
      </a:accent3>
      <a:accent4>
        <a:srgbClr val="5461AD"/>
      </a:accent4>
      <a:accent5>
        <a:srgbClr val="BB4026"/>
      </a:accent5>
      <a:accent6>
        <a:srgbClr val="391333"/>
      </a:accent6>
      <a:hlink>
        <a:srgbClr val="1FB8B6"/>
      </a:hlink>
      <a:folHlink>
        <a:srgbClr val="1BB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LHFA_1502700-25_Conference_PPT" id="{A2BCAA9D-609C-3B4D-B29B-8737A93FF7DB}" vid="{3486931D-2213-F94F-9CA9-ADE4A3F17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241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Aptos</vt:lpstr>
      <vt:lpstr>Arial</vt:lpstr>
      <vt:lpstr>Office Theme</vt:lpstr>
      <vt:lpstr>PowerPoint Presentation</vt:lpstr>
      <vt:lpstr>Expanding Opportunity: HFA Strategies for Rural Housing</vt:lpstr>
      <vt:lpstr>Rural Housing Service Reform Act (S. 1260/ HR 4957)</vt:lpstr>
      <vt:lpstr>Rural Housing Service Reform Act (S. 1260/ HR 4957)</vt:lpstr>
      <vt:lpstr>Expanding Opportunity: HFA Strategies for Rural Housing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Styler, Megan</dc:creator>
  <cp:lastModifiedBy>Josh Brandwein</cp:lastModifiedBy>
  <cp:revision>14</cp:revision>
  <dcterms:created xsi:type="dcterms:W3CDTF">2026-01-30T21:17:10Z</dcterms:created>
  <dcterms:modified xsi:type="dcterms:W3CDTF">2026-05-20T21:48:51Z</dcterms:modified>
</cp:coreProperties>
</file>